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pload.wikimedia.org/wikipedia/commons/thumb/f/f3/Radio.jpg/717px-Radio.jp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b2fdc33e2_7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b2fdc33e2_7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https://upload.wikimedia.org/wikipedia/commons/thumb/f/f3/Radio.jpg/717px-Radio.jpg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4598ad1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04598ad1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12457f8e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12457f8e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b2fdc33e2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eb2fdc33e2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12457f8e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812457f8e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4598ad1c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04598ad1c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 brief history">
  <p:cSld name="TITLE_ONLY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 amt="81000"/>
          </a:blip>
          <a:stretch>
            <a:fillRect/>
          </a:stretch>
        </p:blipFill>
        <p:spPr>
          <a:xfrm rot="5400000">
            <a:off x="1865194" y="-2280794"/>
            <a:ext cx="4852525" cy="97050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311700" y="216425"/>
            <a:ext cx="837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560AC"/>
              </a:buClr>
              <a:buSzPts val="2800"/>
              <a:buFont typeface="Montserrat"/>
              <a:buNone/>
              <a:defRPr b="1">
                <a:solidFill>
                  <a:srgbClr val="3560A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>
            <a:off x="288125" y="925025"/>
            <a:ext cx="8613300" cy="3942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83250" y="1153025"/>
            <a:ext cx="8377500" cy="34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tinyurl.com/bddepdbk" TargetMode="External"/><Relationship Id="rId4" Type="http://schemas.openxmlformats.org/officeDocument/2006/relationships/image" Target="../media/image6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tinyurl.com/bddepdbk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215700" y="242475"/>
            <a:ext cx="8726400" cy="483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Think About Radio 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15675" y="941550"/>
            <a:ext cx="8726400" cy="4130100"/>
          </a:xfrm>
          <a:prstGeom prst="rect">
            <a:avLst/>
          </a:prstGeom>
          <a:solidFill>
            <a:srgbClr val="EFFB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365625" y="973350"/>
            <a:ext cx="61836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With an elbow partner</a:t>
            </a:r>
            <a:endParaRPr b="1" sz="23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How do you think your radio “catches” sounds from far? </a:t>
            </a:r>
            <a:endParaRPr sz="22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505" y="2624575"/>
            <a:ext cx="2836400" cy="23735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0428" y="1514300"/>
            <a:ext cx="2613899" cy="34838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215700" y="242475"/>
            <a:ext cx="6333600" cy="483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Explore Radio Signals 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215675" y="941550"/>
            <a:ext cx="6333600" cy="4130100"/>
          </a:xfrm>
          <a:prstGeom prst="rect">
            <a:avLst/>
          </a:prstGeom>
          <a:solidFill>
            <a:srgbClr val="EFFB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365625" y="973350"/>
            <a:ext cx="6183600" cy="3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With your class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Go to the simulation (</a:t>
            </a:r>
            <a:r>
              <a:rPr lang="en" sz="3000" u="sng">
                <a:solidFill>
                  <a:schemeClr val="hlink"/>
                </a:solidFill>
                <a:hlinkClick r:id="rId3"/>
              </a:rPr>
              <a:t>tinyurl.com/bddepdbk</a:t>
            </a:r>
            <a:r>
              <a:rPr lang="en" sz="2200">
                <a:solidFill>
                  <a:schemeClr val="dk1"/>
                </a:solidFill>
              </a:rPr>
              <a:t>)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How does the motion of the electron on the first pole/antenna when we: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increase the </a:t>
            </a:r>
            <a:r>
              <a:rPr b="1" lang="en" sz="2200">
                <a:solidFill>
                  <a:schemeClr val="dk1"/>
                </a:solidFill>
              </a:rPr>
              <a:t>frequency</a:t>
            </a:r>
            <a:r>
              <a:rPr lang="en" sz="2200">
                <a:solidFill>
                  <a:schemeClr val="dk1"/>
                </a:solidFill>
              </a:rPr>
              <a:t> ?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increase the </a:t>
            </a:r>
            <a:r>
              <a:rPr b="1" lang="en" sz="2200">
                <a:solidFill>
                  <a:schemeClr val="dk1"/>
                </a:solidFill>
              </a:rPr>
              <a:t>amplitude</a:t>
            </a:r>
            <a:r>
              <a:rPr lang="en" sz="2200">
                <a:solidFill>
                  <a:schemeClr val="dk1"/>
                </a:solidFill>
              </a:rPr>
              <a:t> ? </a:t>
            </a:r>
            <a:endParaRPr sz="2200"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5448" l="37168" r="37095" t="4793"/>
          <a:stretch/>
        </p:blipFill>
        <p:spPr>
          <a:xfrm>
            <a:off x="6591900" y="255150"/>
            <a:ext cx="2448101" cy="4806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215700" y="242475"/>
            <a:ext cx="6502500" cy="483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Explore Radio Signals 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215675" y="941550"/>
            <a:ext cx="6502500" cy="4054200"/>
          </a:xfrm>
          <a:prstGeom prst="rect">
            <a:avLst/>
          </a:prstGeom>
          <a:solidFill>
            <a:srgbClr val="EFFB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289425" y="973350"/>
            <a:ext cx="6255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</a:rPr>
              <a:t>On your own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Go to this simulation (</a:t>
            </a:r>
            <a:r>
              <a:rPr lang="en" sz="2700" u="sng">
                <a:solidFill>
                  <a:schemeClr val="hlink"/>
                </a:solidFill>
                <a:hlinkClick r:id="rId3"/>
              </a:rPr>
              <a:t>tinyurl.com/bddepdbk</a:t>
            </a:r>
            <a:r>
              <a:rPr lang="en" sz="1900">
                <a:solidFill>
                  <a:schemeClr val="dk1"/>
                </a:solidFill>
              </a:rPr>
              <a:t>)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Use the simulation to answer the following questions: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If we </a:t>
            </a:r>
            <a:r>
              <a:rPr b="1" lang="en" sz="1900">
                <a:solidFill>
                  <a:srgbClr val="0000FF"/>
                </a:solidFill>
              </a:rPr>
              <a:t>change</a:t>
            </a:r>
            <a:r>
              <a:rPr lang="en" sz="1900">
                <a:solidFill>
                  <a:schemeClr val="dk1"/>
                </a:solidFill>
              </a:rPr>
              <a:t> the </a:t>
            </a:r>
            <a:r>
              <a:rPr b="1" lang="en" sz="1900">
                <a:solidFill>
                  <a:schemeClr val="dk1"/>
                </a:solidFill>
              </a:rPr>
              <a:t>frequency</a:t>
            </a:r>
            <a:r>
              <a:rPr lang="en" sz="1900">
                <a:solidFill>
                  <a:schemeClr val="dk1"/>
                </a:solidFill>
              </a:rPr>
              <a:t> of the electron of the first antenna, what happens to the electron on the second antenna?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If we </a:t>
            </a:r>
            <a:r>
              <a:rPr b="1" lang="en" sz="1900">
                <a:solidFill>
                  <a:srgbClr val="0000FF"/>
                </a:solidFill>
              </a:rPr>
              <a:t>change</a:t>
            </a:r>
            <a:r>
              <a:rPr lang="en" sz="1900">
                <a:solidFill>
                  <a:schemeClr val="dk1"/>
                </a:solidFill>
              </a:rPr>
              <a:t> the </a:t>
            </a:r>
            <a:r>
              <a:rPr b="1" lang="en" sz="1900">
                <a:solidFill>
                  <a:schemeClr val="dk1"/>
                </a:solidFill>
              </a:rPr>
              <a:t>amplitude</a:t>
            </a:r>
            <a:r>
              <a:rPr lang="en" sz="1900">
                <a:solidFill>
                  <a:schemeClr val="dk1"/>
                </a:solidFill>
              </a:rPr>
              <a:t> of the electron of the first antenna, what happens to the electron on the second antenna? </a:t>
            </a:r>
            <a:endParaRPr sz="1900"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b="0" l="1941" r="0" t="0"/>
          <a:stretch/>
        </p:blipFill>
        <p:spPr>
          <a:xfrm>
            <a:off x="7155475" y="303925"/>
            <a:ext cx="1575475" cy="46918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0" name="Google Shape;80;p16"/>
          <p:cNvSpPr/>
          <p:nvPr/>
        </p:nvSpPr>
        <p:spPr>
          <a:xfrm>
            <a:off x="7208900" y="2506900"/>
            <a:ext cx="1326600" cy="218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7208900" y="1063750"/>
            <a:ext cx="1326600" cy="218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215700" y="242475"/>
            <a:ext cx="5380200" cy="483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AM and FM radio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215675" y="941550"/>
            <a:ext cx="5380200" cy="1214700"/>
          </a:xfrm>
          <a:prstGeom prst="rect">
            <a:avLst/>
          </a:prstGeom>
          <a:solidFill>
            <a:srgbClr val="EFFB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365625" y="1049550"/>
            <a:ext cx="51189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How does the wave change in each case?</a:t>
            </a:r>
            <a:endParaRPr sz="2400"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0" l="0" r="0" t="29228"/>
          <a:stretch/>
        </p:blipFill>
        <p:spPr>
          <a:xfrm flipH="1">
            <a:off x="59950" y="2156175"/>
            <a:ext cx="5318250" cy="2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59950" y="2788425"/>
            <a:ext cx="679800" cy="46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AM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60000" y="4169450"/>
            <a:ext cx="679800" cy="46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F</a:t>
            </a:r>
            <a:r>
              <a:rPr lang="en" sz="1800">
                <a:solidFill>
                  <a:srgbClr val="0000FF"/>
                </a:solidFill>
              </a:rPr>
              <a:t>M</a:t>
            </a:r>
            <a:endParaRPr sz="1800">
              <a:solidFill>
                <a:srgbClr val="0000FF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b="40383" l="0" r="0" t="0"/>
          <a:stretch/>
        </p:blipFill>
        <p:spPr>
          <a:xfrm>
            <a:off x="6012975" y="1358450"/>
            <a:ext cx="3062150" cy="9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b="0" l="0" r="0" t="66926"/>
          <a:stretch/>
        </p:blipFill>
        <p:spPr>
          <a:xfrm>
            <a:off x="6012975" y="3849400"/>
            <a:ext cx="3062150" cy="5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6314475" y="560550"/>
            <a:ext cx="2418000" cy="7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A</a:t>
            </a:r>
            <a:r>
              <a:rPr lang="en" sz="1800">
                <a:solidFill>
                  <a:schemeClr val="dk1"/>
                </a:solidFill>
              </a:rPr>
              <a:t>mplitude</a:t>
            </a:r>
            <a:r>
              <a:rPr lang="en" sz="1800">
                <a:solidFill>
                  <a:srgbClr val="FF0000"/>
                </a:solidFill>
              </a:rPr>
              <a:t> </a:t>
            </a:r>
            <a:r>
              <a:rPr b="1" lang="en" sz="1800">
                <a:solidFill>
                  <a:srgbClr val="FF0000"/>
                </a:solidFill>
              </a:rPr>
              <a:t>M</a:t>
            </a:r>
            <a:r>
              <a:rPr lang="en" sz="1800">
                <a:solidFill>
                  <a:schemeClr val="dk1"/>
                </a:solidFill>
              </a:rPr>
              <a:t>odulation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AM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6314350" y="3090800"/>
            <a:ext cx="2418000" cy="7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F</a:t>
            </a:r>
            <a:r>
              <a:rPr lang="en" sz="1800">
                <a:solidFill>
                  <a:schemeClr val="dk1"/>
                </a:solidFill>
              </a:rPr>
              <a:t>requency</a:t>
            </a:r>
            <a:r>
              <a:rPr lang="en" sz="1800">
                <a:solidFill>
                  <a:srgbClr val="FF0000"/>
                </a:solidFill>
              </a:rPr>
              <a:t> </a:t>
            </a:r>
            <a:r>
              <a:rPr b="1" lang="en" sz="1800">
                <a:solidFill>
                  <a:srgbClr val="0000FF"/>
                </a:solidFill>
              </a:rPr>
              <a:t>M</a:t>
            </a:r>
            <a:r>
              <a:rPr lang="en" sz="1800">
                <a:solidFill>
                  <a:schemeClr val="dk1"/>
                </a:solidFill>
              </a:rPr>
              <a:t>odulation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FM</a:t>
            </a:r>
            <a:endParaRPr b="1"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215700" y="242475"/>
            <a:ext cx="8509200" cy="483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AM and FM radio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215675" y="941550"/>
            <a:ext cx="2816100" cy="3792000"/>
          </a:xfrm>
          <a:prstGeom prst="rect">
            <a:avLst/>
          </a:prstGeom>
          <a:solidFill>
            <a:srgbClr val="EFFB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365625" y="1125750"/>
            <a:ext cx="2466000" cy="28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With a partner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How would the electron on the receiving antenna move in each case? </a:t>
            </a:r>
            <a:endParaRPr sz="2400"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 b="0" l="0" r="11551" t="29228"/>
          <a:stretch/>
        </p:blipFill>
        <p:spPr>
          <a:xfrm flipH="1">
            <a:off x="3905725" y="1618025"/>
            <a:ext cx="4280500" cy="19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1225" y="1034924"/>
            <a:ext cx="5600814" cy="3956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" name="Google Shape;105;p18"/>
          <p:cNvSpPr txBox="1"/>
          <p:nvPr/>
        </p:nvSpPr>
        <p:spPr>
          <a:xfrm>
            <a:off x="3261225" y="1935925"/>
            <a:ext cx="58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AM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3261225" y="2886875"/>
            <a:ext cx="58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FM</a:t>
            </a:r>
            <a:endParaRPr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>
            <a:off x="215700" y="242475"/>
            <a:ext cx="8726400" cy="483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Think About Radio 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215675" y="941550"/>
            <a:ext cx="8726400" cy="2135400"/>
          </a:xfrm>
          <a:prstGeom prst="rect">
            <a:avLst/>
          </a:prstGeom>
          <a:solidFill>
            <a:srgbClr val="EFFB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365625" y="973350"/>
            <a:ext cx="77532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On your own</a:t>
            </a:r>
            <a:endParaRPr b="1" sz="23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Complete the reading to learn how radios turn waves into music. 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